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0-31T18:39:52.8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484 110 24575,'5'-6'0,"1"0"0,0 0 0,0 0 0,0 1 0,1 0 0,-1 0 0,1 0 0,0 1 0,15-6 0,2 0 0,46-12 0,-41 16 0,0 1 0,1 1 0,0 1 0,0 2 0,-1 1 0,53 7 0,-31 1 0,0 2 0,-1 3 0,52 19 0,-71-19 0,1 1 0,-2 1 0,0 1 0,-1 2 0,0 1 0,-2 2 0,0 0 0,-1 2 0,-2 0 0,31 38 0,25 43 0,98 163 0,-140-200 0,-3 2 0,-3 1 0,-3 2 0,-3 0 0,18 85 0,-34-106 0,-2 1 0,-3-1 0,-1 68 0,-23 156 0,6-194 0,-42 145 0,39-178 0,-1-1 0,-26 46 0,-54 84 0,20-39 0,42-64 0,3 2 0,-32 114 0,62-183 0,-58 214 0,50-176 0,2 1 0,-3 89 0,11-116 0,1-1 0,0 1 0,2 0 0,0-1 0,1 0 0,1 1 0,0-2 0,2 1 0,0-1 0,0 0 0,2 0 0,0-1 0,1 0 0,1 0 0,0-2 0,1 1 0,14 12 0,2-2 0,1-1 0,1-1 0,1-1 0,44 22 0,141 56 0,-207-96 0,-7-3 0,0 1 0,0-1 0,0 0 0,0-1 0,0 1 0,0 0 0,0 0 0,0-1 0,1 0 0,-1 1 0,0-1 0,0 0 0,0 0 0,1 0 0,3-1 0,-10 2 0,0 0 0,1-1 0,-1 0 0,0 0 0,1 0 0,-5-1 0,-5 0 0,-25 1 0,-138 6 0,154-3 0,-1 0 0,1 2 0,-1 0 0,1 2 0,-35 15 0,27-7 0,2 2 0,0 0 0,1 2 0,-32 27 0,25-15 0,2 2 0,-43 54 0,58-64 0,1 1 0,0 1 0,2 1 0,2 0 0,0 0 0,1 1 0,2 1 0,1 0 0,-9 50 0,14-47 0,0 1 0,2-1 0,1 1 0,2 0 0,1-1 0,1 0 0,2 0 0,17 55 0,9 1 0,45 86 0,57 74 0,-105-195 0,-2 0 0,-2 2 0,-3 1 0,-2 1 0,-3 0 0,-2 2 0,-3 0 0,-2 0 0,-3 1 0,0 85 0,-10-41 0,-3-1 0,-24 115 0,20-173 0,-2 0 0,-2-1 0,-2 0 0,-1-1 0,-40 67 0,20-51 0,-2-1 0,-2-2 0,-53 54 0,62-78 0,-1 0 0,-1-2 0,-2-2 0,-1-1 0,0-1 0,-2-3 0,-1-1 0,-1-2 0,0-1 0,-1-3 0,-1-1 0,-57 10 0,7-7 0,-1-4 0,-1-4 0,-187-7 0,167-16-1365,106 12-5461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10-31T18:42:19.42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484 122 24575,'5'-7'0,"1"0"0,0 1 0,0-1 0,0 1 0,1 1 0,-1-1 0,1 1 0,0 1 0,15-8 0,2 1 0,46-13 0,-41 17 0,0 2 0,1 0 0,0 2 0,0 2 0,-1 1 0,53 7 0,-31 2 0,0 3 0,-1 2 0,52 22 0,-71-22 0,1 1 0,-2 2 0,0 1 0,-1 2 0,0 1 0,-2 2 0,0 0 0,-1 2 0,-2 2 0,31 40 0,25 48 0,98 181 0,-140-222 0,-3 2 0,-3 2 0,-3 1 0,-3 1 0,18 94 0,-34-117 0,-2-1 0,-3 2 0,-1 73 0,-23 173 0,6-214 0,-42 161 0,39-199 0,-1 0 0,-26 51 0,-54 93 0,20-43 0,42-71 0,3 2 0,-32 127 0,62-204 0,-58 238 0,50-195 0,2 1 0,-3 98 0,11-128 0,1 0 0,0-1 0,2 1 0,0-1 0,1 1 0,1-1 0,0 0 0,2-1 0,0 0 0,0 0 0,2 0 0,0-1 0,1-1 0,1 0 0,0 0 0,1-1 0,14 14 0,2-2 0,1-2 0,1 0 0,1-3 0,44 26 0,141 62 0,-207-106 0,-7-4 0,0 0 0,0 1 0,0-1 0,0 0 0,0-1 0,0 1 0,0 0 0,0-1 0,1 1 0,-1-1 0,0 1 0,0-1 0,0 0 0,1 0 0,3-1 0,-10 2 0,0-1 0,1 1 0,-1-1 0,0 0 0,1 0 0,-5-1 0,-5 0 0,-25 1 0,-138 6 0,154-3 0,-1 1 0,1 1 0,-1 1 0,1 1 0,-35 18 0,27-8 0,2 1 0,0 1 0,1 2 0,-32 30 0,25-16 0,2 1 0,-43 60 0,58-70 0,1 1 0,0 0 0,2 1 0,2 1 0,0 1 0,1 0 0,2 0 0,1 1 0,-9 56 0,14-53 0,0 1 0,2 0 0,1 0 0,2 0 0,1 0 0,1-1 0,2 1 0,17 60 0,9 1 0,45 95 0,57 83 0,-105-217 0,-2 2 0,-2 0 0,-3 2 0,-2 1 0,-3 0 0,-2 2 0,-3 0 0,-2 0 0,-3 1 0,0 95 0,-10-46 0,-3-1 0,-24 127 0,20-191 0,-2 0 0,-2-1 0,-2-1 0,-1-1 0,-40 75 0,20-56 0,-2-2 0,-2-3 0,-53 61 0,62-86 0,-1-1 0,-1-2 0,-2-2 0,-1-1 0,0-2 0,-2-2 0,-1-2 0,-1-2 0,0-2 0,-1-1 0,-1-3 0,-57 11 0,7-7 0,-1-4 0,-1-5 0,-187-8 0,167-18-1365,106 14-5461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72E0B-A307-F88C-0488-B41E9CB566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BD5514-1A58-1B6C-8B50-B5273C446B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E66199-A842-F713-4FEB-907D69E87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366E68-EE61-701E-9DCC-EE729E55DD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F8730-EE10-A22A-05E1-DCFE374D72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7613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E2E44-5DC1-2097-791B-6C34657B00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219BC2-6FD3-D5E8-9F2D-C3E1298A12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513E0-E734-3C25-9F86-A3BD47B5E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C4AD2-6810-BC7C-AEA8-6F9B1DAD2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4732B8-A414-96F0-0183-5F5CA3B40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673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B60E1C-C32B-E2E3-B3FE-9ADFE884A3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B245D8-5F46-3E84-B927-D1E17D1A37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7DD58A-E318-2428-B723-356E96069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1E245-5447-7AFA-1448-2200FC69B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3CBF29-240D-0143-3ED0-5ECD06B52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000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FEF00-A2D7-8C3A-9254-57EB3B8E3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FC3B-B42B-E630-0F23-F21AB43FB3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2A0928-30D1-0665-0494-B83372D4D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353DA5-8B3E-7467-F67A-7553DA59D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3D1973-0AA0-F3F5-CDEC-A9727769D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BD3C92-84C0-1155-3DB3-DE9826338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4929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A9372-5758-5FDF-3D08-614223644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5F5A25-4A9C-286D-3EE8-4C1B9004E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8F1704-E211-47D2-5108-5D8F34C1D7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961C7E-97FC-2EF0-9050-5C0EA93AB5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1A157B-DE4D-B9F0-BEF0-3945C109A7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CA2F0B-80F3-48E5-FE9C-DBB07242D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268DE2-9CE8-BE53-2AB6-8D0D6EF753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C49E7B3-1195-2347-30EC-BC3532AD62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4295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6CCF1-0AFF-CEE3-2316-941BAF128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1BCA15-36E4-6DCF-F3D6-20D7F271F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ACF65B-2EA9-CE33-5B0A-BC3F03F3F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24F724-612E-BB47-6EDF-2BC6CAD86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26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553F4E-59AE-62ED-8175-BD6E8F4FD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265150-857D-390F-D6AB-F4F1192D7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470567-BAE0-E571-D744-D55D98C02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64057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7442BB-4EDC-EAF0-9AAC-5D4A4F0FD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E5FEB5-8EA0-961D-AAF2-1810E51E02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1F8EED-5AC4-2EA1-E016-55E7B75BC2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FC7CAA-495D-69B5-BEC6-4F6B15693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59CA23-FA27-F108-7ECC-D63E203767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F40134-931B-AC63-E28B-79829812DC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231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21DD6-7055-78DB-73FB-299030047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069447-F307-CA04-87DA-0CEB967E4E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82F4AC-F1CC-23EE-C04E-20661634D1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53DB29-DA28-1168-ACF4-F433987A69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11A2D7-7667-51F2-9154-D06A1A7FE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8C4553-3A02-CF9A-8FAC-7E2305CEE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529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E04BA-894E-9012-EC92-77651CC111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47F5CA-402A-F11C-661C-BF309D055B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EEEA1B-7DB9-910E-B352-3DD802C737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54A262-75C2-6D77-E384-EF8DA28C3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3ADD48-48D3-FCA4-C61B-0F34104FA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282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A7EB60-E370-FCB2-D716-C7B7265615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D73ECE-D841-F5C6-91CC-81D3151667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B226C-1733-A8E8-6535-4D31124AC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21054-CD87-314A-F591-7321FB9C3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DC3C4-F0B1-94D8-C91A-46469A280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24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F237E5D-92D8-4A28-662C-ED9D7886C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FE27EF-C71B-FBC8-8691-948C04FD5E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994893-AAB9-EF45-BF1F-DEB9166549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A1EE34-43A4-46BA-95C3-D5FD196EC6DC}" type="datetimeFigureOut">
              <a:rPr lang="en-GB" smtClean="0"/>
              <a:t>04/08/2025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D40503-B0C9-A076-33EE-46F30EFD9E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A13D38-FBBD-2288-6280-44EF0C5824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3A0BD7-3543-4A2C-9BEA-A9D398FA90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244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264A5-5506-C76B-035A-DA6DEA28AF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4319" y="455611"/>
            <a:ext cx="11663362" cy="2387600"/>
          </a:xfrm>
        </p:spPr>
        <p:txBody>
          <a:bodyPr>
            <a:noAutofit/>
          </a:bodyPr>
          <a:lstStyle/>
          <a:p>
            <a:r>
              <a:rPr lang="en-GB" sz="72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Holy Communion Preparation/Parents Meeting</a:t>
            </a:r>
          </a:p>
        </p:txBody>
      </p:sp>
      <p:pic>
        <p:nvPicPr>
          <p:cNvPr id="1026" name="Picture 2" descr="Image preview">
            <a:extLst>
              <a:ext uri="{FF2B5EF4-FFF2-40B4-BE49-F238E27FC236}">
                <a16:creationId xmlns:a16="http://schemas.microsoft.com/office/drawing/2014/main" id="{A6FCB83B-CC19-4AAE-4FF5-E147F255CA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235" b="92411" l="1492" r="95565">
                        <a14:foregroundMark x1="31411" y1="21529" x2="43266" y2="36006"/>
                        <a14:foregroundMark x1="43266" y1="36006" x2="43266" y2="36222"/>
                        <a14:foregroundMark x1="40040" y1="13186" x2="40040" y2="13186"/>
                        <a14:foregroundMark x1="42137" y1="13617" x2="45806" y2="20883"/>
                        <a14:foregroundMark x1="71089" y1="55059" x2="51089" y2="79602"/>
                        <a14:foregroundMark x1="74919" y1="62917" x2="58790" y2="85145"/>
                        <a14:foregroundMark x1="56532" y1="56943" x2="48710" y2="84930"/>
                        <a14:foregroundMark x1="61492" y1="54629" x2="56048" y2="79817"/>
                        <a14:foregroundMark x1="72863" y1="52906" x2="63266" y2="88590"/>
                        <a14:foregroundMark x1="63266" y1="88590" x2="60363" y2="91119"/>
                        <a14:foregroundMark x1="73992" y1="54413" x2="64153" y2="76103"/>
                        <a14:foregroundMark x1="64153" y1="76103" x2="55242" y2="85791"/>
                        <a14:foregroundMark x1="51573" y1="88375" x2="65968" y2="75404"/>
                        <a14:foregroundMark x1="65968" y1="75404" x2="73831" y2="61464"/>
                        <a14:foregroundMark x1="73669" y1="71259" x2="58790" y2="83208"/>
                        <a14:foregroundMark x1="51411" y1="20452" x2="69032" y2="39882"/>
                        <a14:foregroundMark x1="63105" y1="22336" x2="67097" y2="46286"/>
                        <a14:foregroundMark x1="67258" y1="18084" x2="62621" y2="42034"/>
                        <a14:foregroundMark x1="71411" y1="24919" x2="63427" y2="36652"/>
                        <a14:foregroundMark x1="77661" y1="58019" x2="73508" y2="66792"/>
                        <a14:foregroundMark x1="46774" y1="12756" x2="30121" y2="28902"/>
                        <a14:foregroundMark x1="30121" y1="28902" x2="27097" y2="39666"/>
                        <a14:foregroundMark x1="25645" y1="11249" x2="34597" y2="32616"/>
                        <a14:foregroundMark x1="6290" y1="35414" x2="6290" y2="35414"/>
                        <a14:foregroundMark x1="54597" y1="60818" x2="53347" y2="72121"/>
                        <a14:foregroundMark x1="91411" y1="35414" x2="91411" y2="35414"/>
                        <a14:foregroundMark x1="91250" y1="39882" x2="91250" y2="39882"/>
                        <a14:foregroundMark x1="95565" y1="40312" x2="95565" y2="40312"/>
                        <a14:foregroundMark x1="43589" y1="20022" x2="43589" y2="20022"/>
                        <a14:foregroundMark x1="28992" y1="38805" x2="28992" y2="38805"/>
                        <a14:foregroundMark x1="29960" y1="14909" x2="24032" y2="24704"/>
                        <a14:foregroundMark x1="30927" y1="18084" x2="44194" y2="12971"/>
                        <a14:foregroundMark x1="44839" y1="9957" x2="46129" y2="32185"/>
                        <a14:foregroundMark x1="26290" y1="29171" x2="26290" y2="41389"/>
                        <a14:foregroundMark x1="47903" y1="36652" x2="39234" y2="42034"/>
                        <a14:foregroundMark x1="53185" y1="10603" x2="53185" y2="10603"/>
                        <a14:foregroundMark x1="52218" y1="8288" x2="59718" y2="13832"/>
                        <a14:foregroundMark x1="2621" y1="33046" x2="2621" y2="33046"/>
                        <a14:foregroundMark x1="1492" y1="31755" x2="1492" y2="31755"/>
                        <a14:foregroundMark x1="47581" y1="92411" x2="47581" y2="924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313" y="3304662"/>
            <a:ext cx="3468740" cy="2598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82BEC10-101F-B9F0-1F87-12EDC8EF6435}"/>
              </a:ext>
            </a:extLst>
          </p:cNvPr>
          <p:cNvSpPr/>
          <p:nvPr/>
        </p:nvSpPr>
        <p:spPr>
          <a:xfrm rot="20084536">
            <a:off x="2390775" y="5872163"/>
            <a:ext cx="338138" cy="147637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8" name="Picture 4" descr="Sacramental Programme - St Peter Chanel School">
            <a:extLst>
              <a:ext uri="{FF2B5EF4-FFF2-40B4-BE49-F238E27FC236}">
                <a16:creationId xmlns:a16="http://schemas.microsoft.com/office/drawing/2014/main" id="{998FDE2A-0AA5-C227-78C9-A406DC875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390" b="97458" l="4068" r="96441">
                        <a14:foregroundMark x1="12203" y1="70508" x2="19661" y2="83051"/>
                        <a14:foregroundMark x1="19661" y1="83051" x2="34746" y2="94068"/>
                        <a14:foregroundMark x1="34746" y1="94068" x2="50847" y2="95085"/>
                        <a14:foregroundMark x1="50847" y1="95085" x2="68475" y2="87966"/>
                        <a14:foregroundMark x1="68475" y1="87966" x2="84068" y2="72034"/>
                        <a14:foregroundMark x1="84068" y1="72034" x2="92034" y2="48136"/>
                        <a14:foregroundMark x1="92034" y1="48136" x2="83220" y2="23390"/>
                        <a14:foregroundMark x1="83220" y1="23390" x2="57797" y2="7458"/>
                        <a14:foregroundMark x1="57797" y1="7458" x2="31695" y2="11525"/>
                        <a14:foregroundMark x1="31695" y1="11525" x2="17627" y2="29831"/>
                        <a14:foregroundMark x1="17627" y1="29831" x2="14915" y2="75085"/>
                        <a14:foregroundMark x1="14915" y1="75085" x2="15593" y2="77288"/>
                        <a14:foregroundMark x1="11695" y1="34576" x2="9661" y2="50000"/>
                        <a14:foregroundMark x1="9661" y1="50000" x2="14915" y2="69492"/>
                        <a14:foregroundMark x1="6441" y1="53729" x2="11525" y2="75932"/>
                        <a14:foregroundMark x1="40339" y1="97627" x2="67627" y2="92034"/>
                        <a14:foregroundMark x1="83559" y1="78475" x2="92712" y2="64915"/>
                        <a14:foregroundMark x1="92712" y1="64915" x2="96441" y2="54068"/>
                        <a14:foregroundMark x1="91525" y1="42712" x2="87797" y2="24407"/>
                        <a14:foregroundMark x1="94237" y1="40339" x2="96610" y2="57288"/>
                        <a14:foregroundMark x1="80339" y1="17288" x2="52373" y2="8475"/>
                        <a14:foregroundMark x1="48305" y1="4068" x2="31864" y2="13559"/>
                        <a14:foregroundMark x1="24407" y1="13390" x2="13220" y2="29831"/>
                        <a14:foregroundMark x1="10000" y1="28305" x2="4237" y2="51695"/>
                        <a14:foregroundMark x1="26102" y1="12542" x2="42712" y2="6271"/>
                        <a14:foregroundMark x1="5424" y1="37119" x2="5254" y2="50339"/>
                        <a14:foregroundMark x1="40847" y1="44237" x2="45424" y2="66102"/>
                        <a14:foregroundMark x1="57288" y1="46271" x2="39831" y2="49153"/>
                        <a14:foregroundMark x1="39831" y1="49153" x2="43051" y2="69831"/>
                        <a14:foregroundMark x1="43051" y1="69831" x2="49831" y2="67627"/>
                        <a14:foregroundMark x1="44576" y1="39661" x2="43729" y2="58983"/>
                        <a14:foregroundMark x1="39661" y1="42881" x2="37458" y2="56441"/>
                        <a14:foregroundMark x1="38475" y1="45763" x2="38475" y2="45763"/>
                        <a14:foregroundMark x1="41864" y1="44237" x2="41864" y2="44237"/>
                        <a14:foregroundMark x1="41186" y1="44237" x2="41186" y2="44237"/>
                        <a14:foregroundMark x1="56441" y1="50339" x2="56441" y2="50339"/>
                        <a14:foregroundMark x1="56102" y1="48305" x2="56102" y2="48305"/>
                        <a14:foregroundMark x1="56780" y1="50000" x2="58136" y2="60169"/>
                        <a14:foregroundMark x1="41525" y1="41695" x2="41525" y2="64237"/>
                        <a14:foregroundMark x1="92712" y1="34915" x2="83390" y2="21356"/>
                        <a14:foregroundMark x1="83390" y1="21356" x2="56441" y2="6949"/>
                        <a14:foregroundMark x1="56441" y1="6949" x2="44237" y2="7797"/>
                        <a14:foregroundMark x1="85085" y1="22373" x2="58305" y2="4915"/>
                        <a14:foregroundMark x1="80169" y1="16610" x2="61695" y2="4237"/>
                        <a14:foregroundMark x1="83390" y1="16780" x2="69661" y2="9322"/>
                        <a14:foregroundMark x1="50847" y1="3390" x2="41695" y2="694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817" y="2889586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8682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n on Catholic CCD Kids">
            <a:extLst>
              <a:ext uri="{FF2B5EF4-FFF2-40B4-BE49-F238E27FC236}">
                <a16:creationId xmlns:a16="http://schemas.microsoft.com/office/drawing/2014/main" id="{3F7AC264-385B-585A-F018-52C9A9F5B3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9" t="6047" r="5818" b="7586"/>
          <a:stretch/>
        </p:blipFill>
        <p:spPr bwMode="auto">
          <a:xfrm>
            <a:off x="1755452" y="103319"/>
            <a:ext cx="9109772" cy="65779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95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hurch Welcome Clipart, HD Png Download - kindpng">
            <a:extLst>
              <a:ext uri="{FF2B5EF4-FFF2-40B4-BE49-F238E27FC236}">
                <a16:creationId xmlns:a16="http://schemas.microsoft.com/office/drawing/2014/main" id="{29A284FB-D623-EF5D-E09F-29C54A824C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819" b="92044" l="6512" r="93256">
                        <a14:foregroundMark x1="16279" y1="58848" x2="28837" y2="72840"/>
                        <a14:foregroundMark x1="28837" y1="72840" x2="69767" y2="75171"/>
                        <a14:foregroundMark x1="69767" y1="75171" x2="76977" y2="33745"/>
                        <a14:foregroundMark x1="76977" y1="33745" x2="35233" y2="20850"/>
                        <a14:foregroundMark x1="35233" y1="20850" x2="20698" y2="60082"/>
                        <a14:foregroundMark x1="20698" y1="60082" x2="33256" y2="77092"/>
                        <a14:foregroundMark x1="39186" y1="21125" x2="40000" y2="90398"/>
                        <a14:foregroundMark x1="57791" y1="34156" x2="23837" y2="33196"/>
                        <a14:foregroundMark x1="22442" y1="20439" x2="31395" y2="16598"/>
                        <a14:foregroundMark x1="31395" y1="16598" x2="59767" y2="15501"/>
                        <a14:foregroundMark x1="59767" y1="15501" x2="69535" y2="21536"/>
                        <a14:foregroundMark x1="36860" y1="12209" x2="50814" y2="11248"/>
                        <a14:foregroundMark x1="50814" y1="11248" x2="71628" y2="18381"/>
                        <a14:foregroundMark x1="71628" y1="18381" x2="76163" y2="22359"/>
                        <a14:foregroundMark x1="39302" y1="10562" x2="53721" y2="10151"/>
                        <a14:foregroundMark x1="53721" y1="10151" x2="76047" y2="17284"/>
                        <a14:foregroundMark x1="76047" y1="17284" x2="78605" y2="20165"/>
                        <a14:foregroundMark x1="40000" y1="9328" x2="51744" y2="9053"/>
                        <a14:foregroundMark x1="51744" y1="9053" x2="62558" y2="11934"/>
                        <a14:foregroundMark x1="38372" y1="9328" x2="45349" y2="9191"/>
                        <a14:foregroundMark x1="45349" y1="9191" x2="53140" y2="10562"/>
                        <a14:foregroundMark x1="15233" y1="29904" x2="13140" y2="44582"/>
                        <a14:foregroundMark x1="13140" y1="44582" x2="15233" y2="64472"/>
                        <a14:foregroundMark x1="15233" y1="64472" x2="18605" y2="69273"/>
                        <a14:foregroundMark x1="9419" y1="33471" x2="12093" y2="68176"/>
                        <a14:foregroundMark x1="6512" y1="35802" x2="10000" y2="67490"/>
                        <a14:foregroundMark x1="10000" y1="67490" x2="10930" y2="69136"/>
                        <a14:foregroundMark x1="58488" y1="50069" x2="40930" y2="55418"/>
                        <a14:foregroundMark x1="40930" y1="55418" x2="20698" y2="44444"/>
                        <a14:foregroundMark x1="52326" y1="44444" x2="52907" y2="63237"/>
                        <a14:foregroundMark x1="48953" y1="42798" x2="48953" y2="42798"/>
                        <a14:foregroundMark x1="28721" y1="43896" x2="28721" y2="43896"/>
                        <a14:foregroundMark x1="43140" y1="63649" x2="43140" y2="63649"/>
                        <a14:foregroundMark x1="42791" y1="68450" x2="42791" y2="68450"/>
                        <a14:foregroundMark x1="42791" y1="60631" x2="43837" y2="73800"/>
                        <a14:foregroundMark x1="84419" y1="35940" x2="86512" y2="55967"/>
                        <a14:foregroundMark x1="86512" y1="55967" x2="79186" y2="77366"/>
                        <a14:foregroundMark x1="79186" y1="77366" x2="75581" y2="79973"/>
                        <a14:foregroundMark x1="89070" y1="39369" x2="88605" y2="58162"/>
                        <a14:foregroundMark x1="88605" y1="58162" x2="81395" y2="78326"/>
                        <a14:foregroundMark x1="81395" y1="78326" x2="79535" y2="80658"/>
                        <a14:foregroundMark x1="92209" y1="40192" x2="92209" y2="56790"/>
                        <a14:foregroundMark x1="92209" y1="56790" x2="85233" y2="79424"/>
                        <a14:foregroundMark x1="85233" y1="79424" x2="82093" y2="81756"/>
                        <a14:foregroundMark x1="93256" y1="44444" x2="91628" y2="65158"/>
                        <a14:foregroundMark x1="28953" y1="85460" x2="49302" y2="90947"/>
                        <a14:foregroundMark x1="43953" y1="90398" x2="34302" y2="88615"/>
                        <a14:foregroundMark x1="74651" y1="67078" x2="55814" y2="45679"/>
                        <a14:foregroundMark x1="44884" y1="61317" x2="50930" y2="80796"/>
                        <a14:foregroundMark x1="33256" y1="54458" x2="33953" y2="74074"/>
                        <a14:foregroundMark x1="44419" y1="92318" x2="33372" y2="91495"/>
                        <a14:foregroundMark x1="43488" y1="8368" x2="36395" y2="10974"/>
                        <a14:foregroundMark x1="44186" y1="9328" x2="35581" y2="9328"/>
                        <a14:foregroundMark x1="45814" y1="7819" x2="33023" y2="987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39" y="184827"/>
            <a:ext cx="7653844" cy="648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211441-9C83-338D-C4AB-876FD250A6EE}"/>
              </a:ext>
            </a:extLst>
          </p:cNvPr>
          <p:cNvSpPr txBox="1"/>
          <p:nvPr/>
        </p:nvSpPr>
        <p:spPr>
          <a:xfrm>
            <a:off x="7585605" y="964273"/>
            <a:ext cx="4310694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To gain more understanding of the ‘I Belong’ </a:t>
            </a:r>
            <a:r>
              <a:rPr lang="en-US" sz="4000" dirty="0" err="1">
                <a:solidFill>
                  <a:srgbClr val="FFFF00"/>
                </a:solidFill>
                <a:latin typeface="Twinkl Cursive Looped" panose="02000000000000000000" pitchFamily="2" charset="0"/>
              </a:rPr>
              <a:t>programme</a:t>
            </a:r>
            <a:r>
              <a:rPr lang="en-US" sz="4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 </a:t>
            </a:r>
          </a:p>
          <a:p>
            <a:pPr algn="ctr"/>
            <a:endParaRPr lang="en-US" sz="4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US" sz="4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Important dates for Holy Communion.</a:t>
            </a:r>
            <a:endParaRPr lang="en-GB" sz="4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43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6EE880-C5AC-8230-8F78-8417739DDA9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0962" y="327545"/>
            <a:ext cx="9144000" cy="976029"/>
          </a:xfrm>
        </p:spPr>
        <p:txBody>
          <a:bodyPr/>
          <a:lstStyle/>
          <a:p>
            <a:r>
              <a:rPr lang="en-US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I Belong</a:t>
            </a:r>
            <a:endParaRPr lang="en-GB" b="1" u="sng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5F0740-6F9F-2BDE-D9B3-CBB72AEBCF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0543" y="1473958"/>
            <a:ext cx="11127475" cy="4999630"/>
          </a:xfrm>
        </p:spPr>
        <p:txBody>
          <a:bodyPr>
            <a:normAutofit lnSpcReduction="10000"/>
          </a:bodyPr>
          <a:lstStyle/>
          <a:p>
            <a:r>
              <a:rPr lang="en-US" sz="28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Welcome to the I Belong </a:t>
            </a:r>
            <a:r>
              <a:rPr lang="en-US" sz="2800" dirty="0" err="1">
                <a:solidFill>
                  <a:srgbClr val="FFFF00"/>
                </a:solidFill>
                <a:latin typeface="Twinkl Cursive Looped" panose="02000000000000000000" pitchFamily="2" charset="0"/>
              </a:rPr>
              <a:t>programme</a:t>
            </a:r>
            <a:r>
              <a:rPr lang="en-US" sz="28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. </a:t>
            </a:r>
          </a:p>
          <a:p>
            <a:endParaRPr lang="en-US" sz="28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r>
              <a:rPr lang="en-US" sz="28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We will be opening these books again in preparation for the children’s First Holy Communion in June. </a:t>
            </a:r>
          </a:p>
          <a:p>
            <a:endParaRPr lang="en-US" sz="28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r>
              <a:rPr lang="en-US" sz="28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This </a:t>
            </a:r>
            <a:r>
              <a:rPr lang="en-US" sz="2800" dirty="0" err="1">
                <a:solidFill>
                  <a:srgbClr val="FFFF00"/>
                </a:solidFill>
                <a:latin typeface="Twinkl Cursive Looped" panose="02000000000000000000" pitchFamily="2" charset="0"/>
              </a:rPr>
              <a:t>programme</a:t>
            </a:r>
            <a:r>
              <a:rPr lang="en-US" sz="28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 is very much based on everyday experience and encourages your child to find the deeper realities behind everyday experiences such as eating, working, getting on with each other, etc. </a:t>
            </a:r>
          </a:p>
          <a:p>
            <a:endParaRPr lang="en-US" sz="28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r>
              <a:rPr lang="en-US" sz="28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Each chapter looks at two stories from the Bible. One from the Old Testament and One from the New Testament. </a:t>
            </a:r>
            <a:endParaRPr lang="en-GB" sz="28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8697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C2EC869-D4E7-14F6-1658-523198541409}"/>
              </a:ext>
            </a:extLst>
          </p:cNvPr>
          <p:cNvSpPr txBox="1"/>
          <p:nvPr/>
        </p:nvSpPr>
        <p:spPr>
          <a:xfrm>
            <a:off x="429905" y="211624"/>
            <a:ext cx="113321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5400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We Gather Together</a:t>
            </a:r>
            <a:endParaRPr lang="en-GB" sz="5400" b="1" u="sng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53D71-8F67-9BD3-F9B6-7BA781BE679E}"/>
              </a:ext>
            </a:extLst>
          </p:cNvPr>
          <p:cNvSpPr txBox="1"/>
          <p:nvPr/>
        </p:nvSpPr>
        <p:spPr>
          <a:xfrm>
            <a:off x="429905" y="1533183"/>
            <a:ext cx="1133219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It’s important to meet together regularly at church. This will help your child understand the chapters we cover and get the most out of the </a:t>
            </a:r>
            <a:r>
              <a:rPr lang="en-US" sz="3200" dirty="0" err="1">
                <a:solidFill>
                  <a:srgbClr val="FFFF00"/>
                </a:solidFill>
                <a:latin typeface="Twinkl Cursive Looped" panose="02000000000000000000" pitchFamily="2" charset="0"/>
              </a:rPr>
              <a:t>programme</a:t>
            </a:r>
            <a:r>
              <a:rPr lang="en-US" sz="32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.</a:t>
            </a:r>
            <a:endParaRPr lang="en-GB" sz="32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1F88DCC-E68A-8908-5CFB-9AD31C455327}"/>
              </a:ext>
            </a:extLst>
          </p:cNvPr>
          <p:cNvSpPr txBox="1"/>
          <p:nvPr/>
        </p:nvSpPr>
        <p:spPr>
          <a:xfrm>
            <a:off x="429905" y="3429000"/>
            <a:ext cx="6096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8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Sunday 17th November</a:t>
            </a:r>
          </a:p>
          <a:p>
            <a:pPr algn="just"/>
            <a:r>
              <a:rPr lang="en-GB" sz="28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Sunday 15th December</a:t>
            </a:r>
          </a:p>
          <a:p>
            <a:pPr algn="just"/>
            <a:r>
              <a:rPr lang="en-GB" sz="28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Sunday 26th January</a:t>
            </a:r>
          </a:p>
          <a:p>
            <a:pPr algn="just"/>
            <a:r>
              <a:rPr lang="en-GB" sz="28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Sunday 23rd February</a:t>
            </a:r>
          </a:p>
          <a:p>
            <a:pPr algn="just"/>
            <a:r>
              <a:rPr lang="en-GB" sz="28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Sunday 23rd March</a:t>
            </a:r>
          </a:p>
          <a:p>
            <a:pPr algn="just"/>
            <a:r>
              <a:rPr lang="en-GB" sz="28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Sunday 4th May</a:t>
            </a:r>
            <a:endParaRPr lang="en-GB" sz="2800" dirty="0">
              <a:solidFill>
                <a:srgbClr val="FFFF00"/>
              </a:solidFill>
              <a:latin typeface="Twinkl Cursive Looped" panose="02000000000000000000" pitchFamily="2" charset="0"/>
              <a:ea typeface="Times New Roman" panose="02020603050405020304" pitchFamily="18" charset="0"/>
            </a:endParaRPr>
          </a:p>
        </p:txBody>
      </p:sp>
      <p:pic>
        <p:nvPicPr>
          <p:cNvPr id="4098" name="Picture 2" descr="St Anne's Church, Blackburn - Wikipedia">
            <a:extLst>
              <a:ext uri="{FF2B5EF4-FFF2-40B4-BE49-F238E27FC236}">
                <a16:creationId xmlns:a16="http://schemas.microsoft.com/office/drawing/2014/main" id="{537E2922-CEAC-CC27-2E13-5FA4613F3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9015" y="3555663"/>
            <a:ext cx="4080681" cy="2716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18B92B69-FB59-B3BE-08A4-9464623CA455}"/>
                  </a:ext>
                </a:extLst>
              </p14:cNvPr>
              <p14:cNvContentPartPr/>
              <p14:nvPr/>
            </p14:nvContentPartPr>
            <p14:xfrm>
              <a:off x="4314000" y="3678870"/>
              <a:ext cx="729360" cy="268452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18B92B69-FB59-B3BE-08A4-9464623CA455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4305360" y="3670230"/>
                <a:ext cx="747000" cy="2702160"/>
              </a:xfrm>
              <a:prstGeom prst="rect">
                <a:avLst/>
              </a:prstGeom>
            </p:spPr>
          </p:pic>
        </mc:Fallback>
      </mc:AlternateContent>
      <p:sp>
        <p:nvSpPr>
          <p:cNvPr id="8" name="TextBox 7">
            <a:extLst>
              <a:ext uri="{FF2B5EF4-FFF2-40B4-BE49-F238E27FC236}">
                <a16:creationId xmlns:a16="http://schemas.microsoft.com/office/drawing/2014/main" id="{C80DA736-A36A-CD56-3DE3-07F607A1D545}"/>
              </a:ext>
            </a:extLst>
          </p:cNvPr>
          <p:cNvSpPr txBox="1"/>
          <p:nvPr/>
        </p:nvSpPr>
        <p:spPr>
          <a:xfrm>
            <a:off x="5139774" y="4772167"/>
            <a:ext cx="19124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12:30pm</a:t>
            </a:r>
            <a:endParaRPr lang="en-GB" sz="32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349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AFA8F1-B6AC-1CDB-1F99-6F3B3622E2E7}"/>
              </a:ext>
            </a:extLst>
          </p:cNvPr>
          <p:cNvSpPr txBox="1"/>
          <p:nvPr/>
        </p:nvSpPr>
        <p:spPr>
          <a:xfrm>
            <a:off x="430773" y="1303574"/>
            <a:ext cx="6096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36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Monday 4th November</a:t>
            </a:r>
          </a:p>
          <a:p>
            <a:pPr algn="just"/>
            <a:r>
              <a:rPr lang="en-GB" sz="36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Monday 27th January</a:t>
            </a:r>
          </a:p>
          <a:p>
            <a:pPr algn="just"/>
            <a:r>
              <a:rPr lang="en-GB" sz="36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Monday 10th February</a:t>
            </a:r>
          </a:p>
          <a:p>
            <a:pPr algn="just"/>
            <a:r>
              <a:rPr lang="en-GB" sz="36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Monday 3rd March</a:t>
            </a:r>
          </a:p>
          <a:p>
            <a:pPr algn="just"/>
            <a:r>
              <a:rPr lang="en-GB" sz="36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Monday 7th April</a:t>
            </a:r>
          </a:p>
          <a:p>
            <a:pPr algn="just"/>
            <a:r>
              <a:rPr lang="en-GB" sz="36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Monday 28th April</a:t>
            </a:r>
          </a:p>
          <a:p>
            <a:pPr algn="just"/>
            <a:r>
              <a:rPr lang="en-GB" sz="36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Monday 19th May</a:t>
            </a:r>
          </a:p>
          <a:p>
            <a:pPr algn="just"/>
            <a:r>
              <a:rPr lang="en-GB" sz="3600" dirty="0">
                <a:solidFill>
                  <a:srgbClr val="FFFF00"/>
                </a:solidFill>
                <a:latin typeface="Twinkl Cursive Looped" panose="02000000000000000000" pitchFamily="2" charset="0"/>
                <a:ea typeface="Times New Roman" panose="02020603050405020304" pitchFamily="18" charset="0"/>
              </a:rPr>
              <a:t>Monday 16th June</a:t>
            </a:r>
            <a:endParaRPr lang="en-GB" sz="3600" dirty="0">
              <a:solidFill>
                <a:srgbClr val="FFFF00"/>
              </a:solidFill>
              <a:latin typeface="Twinkl Cursive Looped" panose="02000000000000000000" pitchFamily="2" charset="0"/>
              <a:ea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564544-C443-8C21-3C0C-11D9D85C0F03}"/>
              </a:ext>
            </a:extLst>
          </p:cNvPr>
          <p:cNvSpPr txBox="1"/>
          <p:nvPr/>
        </p:nvSpPr>
        <p:spPr>
          <a:xfrm>
            <a:off x="6096000" y="2901244"/>
            <a:ext cx="502010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0" i="0" dirty="0">
                <a:solidFill>
                  <a:srgbClr val="FFFF00"/>
                </a:solidFill>
                <a:effectLst/>
                <a:latin typeface="Twinkl Cursive Looped" panose="02000000000000000000" pitchFamily="2" charset="0"/>
              </a:rPr>
              <a:t>These sessions will run after school until 4:15pm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1C04F885-9835-FCC0-ADCB-54079B880822}"/>
                  </a:ext>
                </a:extLst>
              </p14:cNvPr>
              <p14:cNvContentPartPr/>
              <p14:nvPr/>
            </p14:nvContentPartPr>
            <p14:xfrm>
              <a:off x="5366640" y="2186714"/>
              <a:ext cx="729360" cy="2972139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1C04F885-9835-FCC0-ADCB-54079B880822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358000" y="2178074"/>
                <a:ext cx="747000" cy="2989779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itle 1">
            <a:extLst>
              <a:ext uri="{FF2B5EF4-FFF2-40B4-BE49-F238E27FC236}">
                <a16:creationId xmlns:a16="http://schemas.microsoft.com/office/drawing/2014/main" id="{880ED167-3374-701B-968D-8EA9D59D28DB}"/>
              </a:ext>
            </a:extLst>
          </p:cNvPr>
          <p:cNvSpPr txBox="1">
            <a:spLocks/>
          </p:cNvSpPr>
          <p:nvPr/>
        </p:nvSpPr>
        <p:spPr>
          <a:xfrm>
            <a:off x="1150962" y="327545"/>
            <a:ext cx="9144000" cy="9760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I Belong Catechist Sessions</a:t>
            </a:r>
            <a:endParaRPr lang="en-GB" sz="5400" b="1" u="sng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FE5458-0F54-5613-BC0C-A7F0F843C649}"/>
              </a:ext>
            </a:extLst>
          </p:cNvPr>
          <p:cNvSpPr txBox="1"/>
          <p:nvPr/>
        </p:nvSpPr>
        <p:spPr>
          <a:xfrm>
            <a:off x="609600" y="5735354"/>
            <a:ext cx="11036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It is important that children attend these sessions. Books will be sent home for children to complete if required. </a:t>
            </a:r>
            <a:endParaRPr lang="en-GB" sz="32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300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3E37F-1745-1668-4BB1-2931E023B6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60477" y="272954"/>
            <a:ext cx="9144000" cy="885044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FFFF00"/>
                </a:solidFill>
                <a:latin typeface="Twinkl Cursive Looped" panose="02000000000000000000" pitchFamily="2" charset="0"/>
              </a:rPr>
              <a:t>Other Important Dates</a:t>
            </a:r>
            <a:endParaRPr lang="en-GB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293A03-3A36-F1E2-490C-5E62350DC832}"/>
              </a:ext>
            </a:extLst>
          </p:cNvPr>
          <p:cNvSpPr txBox="1"/>
          <p:nvPr/>
        </p:nvSpPr>
        <p:spPr>
          <a:xfrm>
            <a:off x="136477" y="1285495"/>
            <a:ext cx="6096000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Reconciliation will take place on Thursday 6th March 2025 at 6pm. </a:t>
            </a:r>
            <a:endParaRPr lang="en-GB" sz="4000" dirty="0" smtClean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4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4000" dirty="0" smtClean="0">
                <a:solidFill>
                  <a:srgbClr val="FFFF00"/>
                </a:solidFill>
                <a:latin typeface="Twinkl Cursive Looped" panose="02000000000000000000" pitchFamily="2" charset="0"/>
              </a:rPr>
              <a:t>Holy </a:t>
            </a:r>
            <a:r>
              <a:rPr lang="en-GB" sz="4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Communion will take place on Sunday 22nd June 2025 at 2:30pm. </a:t>
            </a:r>
            <a:endParaRPr lang="en-GB" sz="4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5122" name="Picture 2" descr="Stmaryfc.org | St. Mary of the Annunciation Catholic Church">
            <a:extLst>
              <a:ext uri="{FF2B5EF4-FFF2-40B4-BE49-F238E27FC236}">
                <a16:creationId xmlns:a16="http://schemas.microsoft.com/office/drawing/2014/main" id="{4ECEEE63-63A1-BFCA-39E8-D846A90C6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736" y="1157998"/>
            <a:ext cx="2975656" cy="29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ay be an image of one or more people, people standing and indoor">
            <a:extLst>
              <a:ext uri="{FF2B5EF4-FFF2-40B4-BE49-F238E27FC236}">
                <a16:creationId xmlns:a16="http://schemas.microsoft.com/office/drawing/2014/main" id="{06468207-EBF0-C9D5-7C2C-2058510F43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23" t="13111" r="12094" b="7358"/>
          <a:stretch/>
        </p:blipFill>
        <p:spPr bwMode="auto">
          <a:xfrm>
            <a:off x="7126664" y="4322191"/>
            <a:ext cx="3242821" cy="239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91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97628F-5B48-B71F-9563-E6689B346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7693" y="507245"/>
            <a:ext cx="5480809" cy="584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946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87F6AA-E6A2-0533-B0CE-E8EDD3B629E8}"/>
              </a:ext>
            </a:extLst>
          </p:cNvPr>
          <p:cNvSpPr txBox="1"/>
          <p:nvPr/>
        </p:nvSpPr>
        <p:spPr>
          <a:xfrm>
            <a:off x="224813" y="828480"/>
            <a:ext cx="1144414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Chapters 1-5 will prepare the children for Reconciliation.</a:t>
            </a:r>
          </a:p>
          <a:p>
            <a:endParaRPr lang="en-US" sz="2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r>
              <a:rPr lang="en-GB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Chapter 6 – Listening to The Word of God – readings and Parables shared in church.</a:t>
            </a:r>
          </a:p>
          <a:p>
            <a:endParaRPr lang="en-GB" sz="2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r>
              <a:rPr lang="en-GB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Chapter 7 - </a:t>
            </a:r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The children will have been told many times about the preparation of taking the host during mass. This chapter will be looking at the understanding of what “bread” stands for. </a:t>
            </a:r>
          </a:p>
          <a:p>
            <a:endParaRPr lang="en-US" sz="2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Chapter 8 - The children will be talking about the wine we use and what this means to us.</a:t>
            </a:r>
          </a:p>
          <a:p>
            <a:endParaRPr lang="en-US" sz="2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Chapters 9 &amp; 10 - In these chapters we come to the heart of the </a:t>
            </a:r>
            <a:r>
              <a:rPr lang="en-US" sz="2000" dirty="0" err="1">
                <a:solidFill>
                  <a:srgbClr val="FFFF00"/>
                </a:solidFill>
                <a:latin typeface="Twinkl Cursive Looped" panose="02000000000000000000" pitchFamily="2" charset="0"/>
              </a:rPr>
              <a:t>programme</a:t>
            </a:r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. </a:t>
            </a:r>
          </a:p>
          <a:p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• We will be talking about the different reasons why we have meals. </a:t>
            </a:r>
          </a:p>
          <a:p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• The Last Supper. </a:t>
            </a:r>
          </a:p>
          <a:p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• In church help your child to pay extra attention to what the priest is doing at the altar as he is preparing for Holy Communion</a:t>
            </a:r>
          </a:p>
          <a:p>
            <a:endParaRPr lang="en-US" sz="2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  <a:p>
            <a:r>
              <a:rPr lang="en-US" sz="2000" dirty="0">
                <a:solidFill>
                  <a:srgbClr val="FFFF00"/>
                </a:solidFill>
                <a:latin typeface="Twinkl Cursive Looped" panose="02000000000000000000" pitchFamily="2" charset="0"/>
              </a:rPr>
              <a:t>Chapter 11 – Giving thanks</a:t>
            </a:r>
            <a:endParaRPr lang="en-GB" sz="2000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6254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ny questions?': What to ask a recruiter in a job interview">
            <a:extLst>
              <a:ext uri="{FF2B5EF4-FFF2-40B4-BE49-F238E27FC236}">
                <a16:creationId xmlns:a16="http://schemas.microsoft.com/office/drawing/2014/main" id="{763C4777-0CD9-80C0-00D8-6560C6028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3033" y="2190652"/>
            <a:ext cx="6708866" cy="366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1690D4-6A42-3340-3A7C-AD72F21DE049}"/>
              </a:ext>
            </a:extLst>
          </p:cNvPr>
          <p:cNvSpPr txBox="1">
            <a:spLocks/>
          </p:cNvSpPr>
          <p:nvPr/>
        </p:nvSpPr>
        <p:spPr>
          <a:xfrm>
            <a:off x="1150962" y="327545"/>
            <a:ext cx="9144000" cy="97602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7200" b="1" u="sng" dirty="0">
                <a:solidFill>
                  <a:srgbClr val="FFFF00"/>
                </a:solidFill>
                <a:latin typeface="Twinkl Cursive Looped" panose="02000000000000000000" pitchFamily="2" charset="0"/>
              </a:rPr>
              <a:t>Questions</a:t>
            </a:r>
            <a:endParaRPr lang="en-GB" sz="7200" b="1" u="sng" dirty="0">
              <a:solidFill>
                <a:srgbClr val="FFFF00"/>
              </a:solidFill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243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391</Words>
  <Application>Microsoft Office PowerPoint</Application>
  <PresentationFormat>Widescreen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Twinkl Cursive Looped</vt:lpstr>
      <vt:lpstr>Office Theme</vt:lpstr>
      <vt:lpstr>Holy Communion Preparation/Parents Meeting</vt:lpstr>
      <vt:lpstr>PowerPoint Presentation</vt:lpstr>
      <vt:lpstr>PowerPoint Presentation</vt:lpstr>
      <vt:lpstr>I Belong</vt:lpstr>
      <vt:lpstr>PowerPoint Presentation</vt:lpstr>
      <vt:lpstr>PowerPoint Presentation</vt:lpstr>
      <vt:lpstr>Other Important Dates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Holy Communion Preparation/Parents Meeting</dc:title>
  <dc:creator>Matthew Worden</dc:creator>
  <cp:lastModifiedBy>Ellis Lee</cp:lastModifiedBy>
  <cp:revision>4</cp:revision>
  <dcterms:created xsi:type="dcterms:W3CDTF">2022-10-31T18:20:41Z</dcterms:created>
  <dcterms:modified xsi:type="dcterms:W3CDTF">2025-08-04T12:55:13Z</dcterms:modified>
</cp:coreProperties>
</file>